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38FA-E5B6-4C8D-A1A1-6ADC3588B5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C990-9887-4424-8E69-941ADAB96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69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C990-9887-4424-8E69-941ADAB967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WSSC Revrsd logo w sloga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03" y="6125207"/>
            <a:ext cx="1176607" cy="5260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7" descr="WSSC Revrsd logo w sloga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59" y="6191546"/>
            <a:ext cx="1176607" cy="5260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flipH="1" flipV="1">
            <a:off x="1370728" y="-5"/>
            <a:ext cx="7773265" cy="2160491"/>
          </a:xfrm>
          <a:prstGeom prst="rt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SSC Revrsd logo w sloga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6741" y="356562"/>
            <a:ext cx="1935476" cy="865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5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5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5DEF32D-FF47-6D46-AB26-6C0096B67ABC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3C11D0-9E6D-3B44-899D-5505E0A8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scwate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the Connection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Non-Residential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42250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Hire qualified and experienced engineers, plumbers, contractors, etc.</a:t>
            </a:r>
          </a:p>
          <a:p>
            <a:r>
              <a:rPr lang="en-US" dirty="0">
                <a:latin typeface="+mj-lt"/>
              </a:rPr>
              <a:t>Understand all the costs involved in your project</a:t>
            </a:r>
          </a:p>
          <a:p>
            <a:r>
              <a:rPr lang="en-US" dirty="0">
                <a:latin typeface="+mj-lt"/>
              </a:rPr>
              <a:t>Don’t hesitate to call us or stop by!</a:t>
            </a:r>
          </a:p>
          <a:p>
            <a:r>
              <a:rPr lang="en-US" dirty="0">
                <a:latin typeface="+mj-lt"/>
              </a:rPr>
              <a:t>Don’t forget we have an office in Rockville DPS Building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</a:t>
            </a:r>
          </a:p>
        </p:txBody>
      </p:sp>
    </p:spTree>
    <p:extLst>
      <p:ext uri="{BB962C8B-B14F-4D97-AF65-F5344CB8AC3E}">
        <p14:creationId xmlns:p14="http://schemas.microsoft.com/office/powerpoint/2010/main" val="296049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Can I connect to water or sewer service?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How do I connect?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What are the costs?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If I have additional questions, where can I find answers?</a:t>
            </a:r>
          </a:p>
          <a:p>
            <a:pPr marL="624078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Questions for WSSC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0"/>
              </a:spcBef>
              <a:buNone/>
            </a:pPr>
            <a:r>
              <a:rPr lang="en-US" sz="4000" b="1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Yes!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>
                <a:latin typeface="+mj-lt"/>
              </a:rPr>
              <a:t>If…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there is adequate water and/or sewer service available adjacent to your property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>
                <a:latin typeface="+mj-lt"/>
              </a:rPr>
              <a:t>and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the County has included your area in its 10-Year Water and Sewer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I connect to water or sewer service?</a:t>
            </a:r>
          </a:p>
        </p:txBody>
      </p:sp>
    </p:spTree>
    <p:extLst>
      <p:ext uri="{BB962C8B-B14F-4D97-AF65-F5344CB8AC3E}">
        <p14:creationId xmlns:p14="http://schemas.microsoft.com/office/powerpoint/2010/main" val="429237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Find out if WSSC has pipes to connect to</a:t>
            </a:r>
          </a:p>
          <a:p>
            <a:pPr marL="109728" indent="0">
              <a:buSzPct val="100000"/>
              <a:buNone/>
            </a:pPr>
            <a:r>
              <a:rPr lang="en-US" dirty="0">
                <a:latin typeface="+mj-lt"/>
              </a:rPr>
              <a:t>	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Call WSSC Permit Services at (301) 206-4003</a:t>
            </a:r>
          </a:p>
          <a:p>
            <a:pPr marL="624078" indent="-514350">
              <a:buSzPct val="100000"/>
              <a:buFont typeface="+mj-lt"/>
              <a:buAutoNum type="arabicPeriod" startAt="2"/>
            </a:pPr>
            <a:endParaRPr lang="en-US" sz="1200" dirty="0">
              <a:latin typeface="+mj-lt"/>
            </a:endParaRPr>
          </a:p>
          <a:p>
            <a:pPr marL="624078" indent="-514350">
              <a:buSzPct val="100000"/>
              <a:buFont typeface="+mj-lt"/>
              <a:buAutoNum type="arabicPeriod" startAt="2"/>
            </a:pPr>
            <a:r>
              <a:rPr lang="en-US" dirty="0">
                <a:latin typeface="+mj-lt"/>
              </a:rPr>
              <a:t>If pipes are available, apply for a ‘connection’</a:t>
            </a:r>
          </a:p>
          <a:p>
            <a:pPr marL="914400" indent="-282575" defTabSz="457200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For small service connections (&lt;3” water or &lt;4” sewer):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Applicant Built Connection Package</a:t>
            </a:r>
          </a:p>
          <a:p>
            <a:pPr marL="631825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Master Plumber to construct</a:t>
            </a:r>
          </a:p>
          <a:p>
            <a:pPr marL="914400" indent="-282575" defTabSz="457200"/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914400" indent="-282575" defTabSz="457200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For larger service connections (</a:t>
            </a:r>
            <a:r>
              <a:rPr lang="en-US" sz="2400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&gt;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3” water or </a:t>
            </a:r>
            <a:r>
              <a:rPr lang="en-US" sz="2400" u="sng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&gt;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4” sewer):  Site Utility Process</a:t>
            </a:r>
          </a:p>
          <a:p>
            <a:pPr marL="631825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Engineer to design</a:t>
            </a:r>
          </a:p>
          <a:p>
            <a:pPr marL="631825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General Contractor to construct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connect?</a:t>
            </a:r>
          </a:p>
        </p:txBody>
      </p:sp>
    </p:spTree>
    <p:extLst>
      <p:ext uri="{BB962C8B-B14F-4D97-AF65-F5344CB8AC3E}">
        <p14:creationId xmlns:p14="http://schemas.microsoft.com/office/powerpoint/2010/main" val="257409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SzPct val="100000"/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-OR-</a:t>
            </a:r>
          </a:p>
          <a:p>
            <a:pPr marL="624078" indent="-514350">
              <a:buSzPct val="100000"/>
              <a:buFont typeface="+mj-lt"/>
              <a:buAutoNum type="arabicPeriod" startAt="2"/>
            </a:pPr>
            <a:r>
              <a:rPr lang="en-US" dirty="0">
                <a:latin typeface="+mj-lt"/>
              </a:rPr>
              <a:t>If pipes are </a:t>
            </a:r>
            <a:r>
              <a:rPr lang="en-US" u="sng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available, build main extension</a:t>
            </a:r>
          </a:p>
          <a:p>
            <a:pPr marL="914400" indent="-282575" defTabSz="45720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Phase 1: Hydraulic Planning Analysis (HPA)</a:t>
            </a:r>
          </a:p>
          <a:p>
            <a:pPr marL="631825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	planning of main extension alignment and sizing</a:t>
            </a:r>
          </a:p>
          <a:p>
            <a:pPr marL="631825" indent="0" defTabSz="457200">
              <a:buNone/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914400" indent="-282575" defTabSz="45720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Phase 2: System Extension Process (SEP) Design</a:t>
            </a:r>
          </a:p>
          <a:p>
            <a:pPr marL="914400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detailed engineering design of extension in accordance with WSSC standards</a:t>
            </a:r>
          </a:p>
          <a:p>
            <a:pPr marL="631825" indent="0" defTabSz="457200">
              <a:buNone/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914400" indent="-282575" defTabSz="457200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Phase 3: System Extension Process (SEP) Construction</a:t>
            </a:r>
          </a:p>
          <a:p>
            <a:pPr marL="914400" indent="0" defTabSz="457200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construction of the extension in accordance with WSSC specifications</a:t>
            </a:r>
          </a:p>
          <a:p>
            <a:pPr marL="624078" indent="-514350">
              <a:buFont typeface="+mj-lt"/>
              <a:buAutoNum type="arabicPeriod" startAt="2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connect?</a:t>
            </a:r>
          </a:p>
        </p:txBody>
      </p:sp>
    </p:spTree>
    <p:extLst>
      <p:ext uri="{BB962C8B-B14F-4D97-AF65-F5344CB8AC3E}">
        <p14:creationId xmlns:p14="http://schemas.microsoft.com/office/powerpoint/2010/main" val="140967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Plan design engineering &amp; review costs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Construction costs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Permitting fees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Front Foot Benefit Charges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System Development Charges</a:t>
            </a:r>
          </a:p>
          <a:p>
            <a:pPr marL="624078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costs?</a:t>
            </a:r>
          </a:p>
        </p:txBody>
      </p:sp>
    </p:spTree>
    <p:extLst>
      <p:ext uri="{BB962C8B-B14F-4D97-AF65-F5344CB8AC3E}">
        <p14:creationId xmlns:p14="http://schemas.microsoft.com/office/powerpoint/2010/main" val="129890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Contact Permit Services at (301) 206-4003</a:t>
            </a:r>
          </a:p>
          <a:p>
            <a:pPr marL="624078" indent="-514350">
              <a:buSzPct val="100000"/>
              <a:buFont typeface="+mj-lt"/>
              <a:buAutoNum type="arabicPeriod"/>
            </a:pPr>
            <a:endParaRPr lang="en-US" sz="1200" dirty="0">
              <a:latin typeface="+mj-lt"/>
            </a:endParaRP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>
                <a:latin typeface="+mj-lt"/>
              </a:rPr>
              <a:t>Visit the One Stop Shop at WSSC main building</a:t>
            </a:r>
          </a:p>
          <a:p>
            <a:pPr marL="109728" indent="0" defTabSz="631825">
              <a:buSzPct val="100000"/>
              <a:buNone/>
            </a:pPr>
            <a:r>
              <a:rPr lang="de-DE" dirty="0">
                <a:latin typeface="+mj-lt"/>
              </a:rPr>
              <a:t>	14501 Sweitzer Lane, Laurel, MD 20707</a:t>
            </a:r>
          </a:p>
          <a:p>
            <a:pPr marL="109728" indent="0" defTabSz="631825">
              <a:buSzPct val="100000"/>
              <a:buNone/>
            </a:pPr>
            <a:endParaRPr lang="de-DE" sz="1200" dirty="0">
              <a:latin typeface="+mj-lt"/>
            </a:endParaRPr>
          </a:p>
          <a:p>
            <a:pPr marL="624078" indent="-514350">
              <a:buFont typeface="+mj-lt"/>
              <a:buAutoNum type="arabicPeriod" startAt="3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I have additional questions, where can I find answers?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9" y="3217780"/>
            <a:ext cx="3819525" cy="2571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Image result for wss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17171"/>
          <a:stretch/>
        </p:blipFill>
        <p:spPr bwMode="auto">
          <a:xfrm>
            <a:off x="4782372" y="3217780"/>
            <a:ext cx="354447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4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SzPct val="100000"/>
              <a:buFont typeface="+mj-lt"/>
              <a:buAutoNum type="arabicPeriod" startAt="3"/>
            </a:pPr>
            <a:r>
              <a:rPr lang="de-DE" dirty="0">
                <a:latin typeface="+mj-lt"/>
              </a:rPr>
              <a:t>Visit our website </a:t>
            </a:r>
            <a:r>
              <a:rPr lang="de-DE" dirty="0">
                <a:latin typeface="+mj-lt"/>
                <a:hlinkClick r:id="rId3"/>
              </a:rPr>
              <a:t>www.wsscwater.com</a:t>
            </a:r>
            <a:endParaRPr lang="de-DE" dirty="0">
              <a:latin typeface="+mj-lt"/>
            </a:endParaRPr>
          </a:p>
          <a:p>
            <a:pPr marL="971550" indent="-255588">
              <a:buSzPct val="100000"/>
            </a:pPr>
            <a:r>
              <a:rPr lang="de-DE" sz="2400" dirty="0">
                <a:latin typeface="+mj-lt"/>
              </a:rPr>
              <a:t>Business &amp; Construction</a:t>
            </a:r>
          </a:p>
          <a:p>
            <a:pPr marL="971550" indent="-255588">
              <a:buSzPct val="100000"/>
            </a:pPr>
            <a:r>
              <a:rPr lang="de-DE" sz="2400" dirty="0">
                <a:latin typeface="+mj-lt"/>
              </a:rPr>
              <a:t>Development/Construction Services</a:t>
            </a:r>
          </a:p>
          <a:p>
            <a:pPr marL="624078" indent="-514350">
              <a:buSzPct val="100000"/>
              <a:buFont typeface="+mj-lt"/>
              <a:buAutoNum type="arabicPeriod" startAt="3"/>
            </a:pPr>
            <a:endParaRPr lang="de-DE" sz="1200" dirty="0">
              <a:latin typeface="+mj-lt"/>
            </a:endParaRPr>
          </a:p>
          <a:p>
            <a:pPr marL="624078" indent="-514350">
              <a:buSzPct val="100000"/>
              <a:buFont typeface="+mj-lt"/>
              <a:buAutoNum type="arabicPeriod" startAt="3"/>
            </a:pPr>
            <a:endParaRPr lang="de-DE" dirty="0">
              <a:latin typeface="+mj-lt"/>
            </a:endParaRPr>
          </a:p>
          <a:p>
            <a:pPr marL="109728" indent="0" defTabSz="631825">
              <a:buSzPct val="100000"/>
              <a:buNone/>
            </a:pPr>
            <a:r>
              <a:rPr lang="en-US" dirty="0">
                <a:latin typeface="+mj-lt"/>
              </a:rPr>
              <a:t>	</a:t>
            </a:r>
          </a:p>
          <a:p>
            <a:pPr marL="624078" indent="-514350">
              <a:buFont typeface="+mj-lt"/>
              <a:buAutoNum type="arabicPeriod" startAt="3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I have additional questions, where can I find answers?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854" t="12527" r="39641" b="43477"/>
          <a:stretch/>
        </p:blipFill>
        <p:spPr>
          <a:xfrm>
            <a:off x="878111" y="2896359"/>
            <a:ext cx="7596586" cy="29864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rot="20147804">
            <a:off x="4195902" y="3432600"/>
            <a:ext cx="678730" cy="4013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147804">
            <a:off x="4398575" y="4360729"/>
            <a:ext cx="678730" cy="40138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27078" y="3294985"/>
            <a:ext cx="832699" cy="3221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2617" y="4318631"/>
            <a:ext cx="1355890" cy="1496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can’t I just add another water service connection to provide sprinkler service to my building addition?</a:t>
            </a:r>
          </a:p>
          <a:p>
            <a:r>
              <a:rPr lang="en-US" dirty="0">
                <a:latin typeface="+mj-lt"/>
              </a:rPr>
              <a:t>I need my building permits yesterday!</a:t>
            </a:r>
          </a:p>
          <a:p>
            <a:r>
              <a:rPr lang="en-US" dirty="0">
                <a:latin typeface="+mj-lt"/>
              </a:rPr>
              <a:t>I did not anticipate needing an outside meter vault</a:t>
            </a:r>
          </a:p>
          <a:p>
            <a:r>
              <a:rPr lang="en-US" dirty="0">
                <a:latin typeface="+mj-lt"/>
              </a:rPr>
              <a:t>Why am I paying all these additional plan review fees?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Site Utility Issues</a:t>
            </a:r>
          </a:p>
        </p:txBody>
      </p:sp>
    </p:spTree>
    <p:extLst>
      <p:ext uri="{BB962C8B-B14F-4D97-AF65-F5344CB8AC3E}">
        <p14:creationId xmlns:p14="http://schemas.microsoft.com/office/powerpoint/2010/main" val="1754329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302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Verdana</vt:lpstr>
      <vt:lpstr>Wingdings 2</vt:lpstr>
      <vt:lpstr>Wingdings 3</vt:lpstr>
      <vt:lpstr>Concourse</vt:lpstr>
      <vt:lpstr>Making the Connection</vt:lpstr>
      <vt:lpstr>Basic Questions for WSSC</vt:lpstr>
      <vt:lpstr>Can I connect to water or sewer service?</vt:lpstr>
      <vt:lpstr>How do I connect?</vt:lpstr>
      <vt:lpstr>How do I connect?</vt:lpstr>
      <vt:lpstr>What are the costs?</vt:lpstr>
      <vt:lpstr>If I have additional questions, where can I find answers?</vt:lpstr>
      <vt:lpstr>If I have additional questions, where can I find answers?</vt:lpstr>
      <vt:lpstr>Common Site Utility Issues</vt:lpstr>
      <vt:lpstr>Helpful Hints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Donnelly</dc:creator>
  <cp:lastModifiedBy>Chi, Benjamin</cp:lastModifiedBy>
  <cp:revision>27</cp:revision>
  <cp:lastPrinted>2018-01-17T21:37:37Z</cp:lastPrinted>
  <dcterms:created xsi:type="dcterms:W3CDTF">2014-06-04T19:09:54Z</dcterms:created>
  <dcterms:modified xsi:type="dcterms:W3CDTF">2019-06-24T17:36:47Z</dcterms:modified>
</cp:coreProperties>
</file>